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22" r:id="rId2"/>
  </p:sldMasterIdLst>
  <p:notesMasterIdLst>
    <p:notesMasterId r:id="rId19"/>
  </p:notesMasterIdLst>
  <p:sldIdLst>
    <p:sldId id="557" r:id="rId3"/>
    <p:sldId id="559" r:id="rId4"/>
    <p:sldId id="560" r:id="rId5"/>
    <p:sldId id="532" r:id="rId6"/>
    <p:sldId id="538" r:id="rId7"/>
    <p:sldId id="539" r:id="rId8"/>
    <p:sldId id="565" r:id="rId9"/>
    <p:sldId id="563" r:id="rId10"/>
    <p:sldId id="566" r:id="rId11"/>
    <p:sldId id="540" r:id="rId12"/>
    <p:sldId id="544" r:id="rId13"/>
    <p:sldId id="569" r:id="rId14"/>
    <p:sldId id="541" r:id="rId15"/>
    <p:sldId id="543" r:id="rId16"/>
    <p:sldId id="562" r:id="rId17"/>
    <p:sldId id="537" r:id="rId18"/>
  </p:sldIdLst>
  <p:sldSz cx="9144000" cy="5143500" type="screen16x9"/>
  <p:notesSz cx="6813550" cy="99456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9FF"/>
    <a:srgbClr val="BBCFFB"/>
    <a:srgbClr val="A8246F"/>
    <a:srgbClr val="CC3300"/>
    <a:srgbClr val="000066"/>
    <a:srgbClr val="55F587"/>
    <a:srgbClr val="6CF109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0" autoAdjust="0"/>
    <p:restoredTop sz="89228" autoAdjust="0"/>
  </p:normalViewPr>
  <p:slideViewPr>
    <p:cSldViewPr>
      <p:cViewPr varScale="1">
        <p:scale>
          <a:sx n="88" d="100"/>
          <a:sy n="88" d="100"/>
        </p:scale>
        <p:origin x="870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51632" cy="498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38" tIns="46169" rIns="92338" bIns="4616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0319" y="1"/>
            <a:ext cx="2951631" cy="498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38" tIns="46169" rIns="92338" bIns="4616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fld id="{F5D3694E-5052-4F3F-93CD-88758756FAC5}" type="datetimeFigureOut">
              <a:rPr lang="ru-RU"/>
              <a:pPr>
                <a:defRPr/>
              </a:pPr>
              <a:t>19.09.2019</a:t>
            </a:fld>
            <a:endParaRPr lang="ru-RU" dirty="0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6125"/>
            <a:ext cx="6632575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516" y="4725909"/>
            <a:ext cx="5450520" cy="4473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38" tIns="46169" rIns="92338" bIns="461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5466"/>
            <a:ext cx="2951632" cy="498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38" tIns="46169" rIns="92338" bIns="4616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319" y="9445466"/>
            <a:ext cx="2951631" cy="498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38" tIns="46169" rIns="92338" bIns="4616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fld id="{A900FADF-9908-4C73-8B39-9498CA96A04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92407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DD127-E904-4A43-BB2D-CC9C653593C3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A4851-D2AE-441B-AB3E-8F37A1A280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203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F8807-C1EE-43EE-B3ED-DCCCE1B1AEEA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DB0D7-46E7-4479-A24E-8A312E476E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798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D7CF8-F099-4662-BC64-6D3C2EC26836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5EE4B-526E-4FBD-AC35-F79A227B27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110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8AB74-5F72-4267-8701-BCDBD8622841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65CF7-F662-460F-8198-CFFB668B8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111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BAC2F-05BF-4CE6-A878-72DC06F91A06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F2C5D-DDAB-451A-9967-1F16705FAA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872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09F30-F3E0-4AD6-B50E-647001341091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FEED4-A9B6-4A38-955A-82F49E9286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266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F7A1C-8552-414B-BCBA-11655DEF5191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65D52-7FDC-40CE-8880-1D51D487DD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293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9EBC5-B455-4724-A437-9FD302FCF540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CE940-2F9F-46D1-AA45-3AAA12860A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933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4EE87-A3D6-46E1-9BCA-134ED69D08D1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6D097-8CF3-48C2-9CD9-47F30891C7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124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BC7BB-7B1C-4EA2-8A08-B2EF852EA647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97D87-3609-4C71-ACFD-B4693E6DA2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576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E55F6-48BC-4098-8D59-18636856D2FA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03639-A57E-4B1A-B2C6-DF08262EC6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939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05980"/>
            <a:ext cx="8229600" cy="43886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B04C4-546E-4372-B368-412F5A79B1DB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1D97B-673E-4732-BB0C-F71A543F92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125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B9632-13BE-4E41-BBE5-4A5F0CAAADF1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35CE0-0F3F-4BC9-86D5-117E9D754E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763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200152"/>
            <a:ext cx="4038600" cy="163949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2953945"/>
            <a:ext cx="4038600" cy="16406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74BB7-D00C-4080-B3BF-2F35F30BC1D6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DC24D-6434-4038-8F9C-EA35E34797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574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718AC-0A09-4631-9FC4-7DE315F62E65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94FFE-014F-4753-807D-FA0CC95EF3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534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0C665-310C-427A-A04E-D5200F9A2BEA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E3481-928D-49EB-95EE-21FE05953E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870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951BC-60DF-4FBE-915F-22739A25F513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E3B2A-1190-4C5A-AC7C-807F0F5698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3314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E0980-6695-4248-9A78-C73F54808D77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DC765-B34C-4D60-BA61-A34DF12484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4104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44A699-D71E-4C60-8471-1DA6D3D6923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19.09.2019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7731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52DEEA-705F-4A36-B7DE-A1D371561A6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19.09.2019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1268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38002-4E2B-4FC9-AD16-186AEA826378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19.09.2019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84175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848BD-6D1B-4E4A-AB68-CB6B78ED699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19.09.2019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585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018F79-1A6E-4C2B-A165-DCC725C6E37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19.09.2019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9815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35D819-B41B-4C11-A9FF-00E8920AE403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19.09.2019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2771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D79B7-8608-4C66-929F-4B6E43A5B27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19.09.2019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1098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835CE1-373D-4ED1-A6FE-5DA24D52F73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19.09.2019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0747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FD607E-ABAB-415D-81CA-1276BFACE3C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19.09.2019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76570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91C46E-1B84-40F8-8D46-544DFFC6008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19.09.2019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54698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EC9E38-7283-44C0-A16D-B27581E2305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19.09.2019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2131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2" y="1597820"/>
            <a:ext cx="7770813" cy="110132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7203" y="4767262"/>
            <a:ext cx="2132013" cy="272654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FA66E-C172-4391-9397-4A15FE63CBDA}" type="datetime1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19.09.2019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>
          <a:xfrm>
            <a:off x="6553203" y="4767262"/>
            <a:ext cx="2132013" cy="272654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F0DC7-E315-4611-9260-8A2FC42BBCAC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093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6F2CBB9-9861-4BBB-BE18-CAA77E2D26B9}" type="datetime1">
              <a:rPr lang="en-US"/>
              <a:pPr>
                <a:defRPr/>
              </a:pPr>
              <a:t>9/19/2019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A8BF5A-7A31-42B6-B4AB-CC33CE43F7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BD0F5B-4998-4699-BB48-53D7BF03A704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19.09.2019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0943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" t="-62" r="-81" b="62"/>
          <a:stretch/>
        </p:blipFill>
        <p:spPr bwMode="auto">
          <a:xfrm>
            <a:off x="6559" y="-1587"/>
            <a:ext cx="9144000" cy="5145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8" t="7322" r="12078" b="18342"/>
          <a:stretch/>
        </p:blipFill>
        <p:spPr bwMode="auto">
          <a:xfrm>
            <a:off x="6234200" y="0"/>
            <a:ext cx="288471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2268537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67944" y="4011910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163215"/>
            <a:ext cx="4752527" cy="1697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419873" y="2283718"/>
            <a:ext cx="57241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Вопросы </a:t>
            </a:r>
            <a:r>
              <a:rPr lang="ru-RU" sz="2400" b="1" dirty="0">
                <a:solidFill>
                  <a:srgbClr val="0070C0"/>
                </a:solidFill>
              </a:rPr>
              <a:t>и </a:t>
            </a:r>
            <a:r>
              <a:rPr lang="ru-RU" sz="2400" b="1" dirty="0" smtClean="0">
                <a:solidFill>
                  <a:srgbClr val="0070C0"/>
                </a:solidFill>
              </a:rPr>
              <a:t>ответы </a:t>
            </a:r>
            <a:endParaRPr lang="ru-RU" sz="2400" dirty="0">
              <a:solidFill>
                <a:srgbClr val="0070C0"/>
              </a:solidFill>
            </a:endParaRPr>
          </a:p>
          <a:p>
            <a:pPr algn="ctr"/>
            <a:r>
              <a:rPr lang="ru-RU" sz="2400" b="1" dirty="0">
                <a:solidFill>
                  <a:srgbClr val="0070C0"/>
                </a:solidFill>
              </a:rPr>
              <a:t>о Единой методике </a:t>
            </a:r>
            <a:endParaRPr lang="ru-RU" sz="2400" dirty="0">
              <a:solidFill>
                <a:srgbClr val="0070C0"/>
              </a:solidFill>
            </a:endParaRPr>
          </a:p>
          <a:p>
            <a:pPr algn="ctr"/>
            <a:r>
              <a:rPr lang="ru-RU" sz="2400" b="1" dirty="0">
                <a:solidFill>
                  <a:srgbClr val="0070C0"/>
                </a:solidFill>
              </a:rPr>
              <a:t>социально-психологического тестирования </a:t>
            </a:r>
            <a:endParaRPr lang="ru-RU" sz="2400" dirty="0">
              <a:solidFill>
                <a:srgbClr val="0070C0"/>
              </a:solidFill>
            </a:endParaRPr>
          </a:p>
          <a:p>
            <a:pPr algn="ctr"/>
            <a:r>
              <a:rPr lang="ru-RU" sz="2400" b="1" dirty="0">
                <a:solidFill>
                  <a:srgbClr val="0070C0"/>
                </a:solidFill>
              </a:rPr>
              <a:t>(ЕМ СПТ) </a:t>
            </a:r>
            <a:endParaRPr lang="ru-RU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7" r="2506"/>
          <a:stretch/>
        </p:blipFill>
        <p:spPr bwMode="auto">
          <a:xfrm>
            <a:off x="5147286" y="1600200"/>
            <a:ext cx="3971629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996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65D52-7FDC-40CE-8880-1D51D487DD1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3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965" y="123478"/>
            <a:ext cx="1040035" cy="5767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59632" y="823685"/>
            <a:ext cx="6984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Зачем проводится массовое социально-психологическое тестирование? 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2354521"/>
            <a:ext cx="8219256" cy="1477328"/>
          </a:xfrm>
          <a:prstGeom prst="rect">
            <a:avLst/>
          </a:prstGeom>
          <a:solidFill>
            <a:srgbClr val="EFF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построения научно обоснованной работы с детьми и родителями по </a:t>
            </a:r>
            <a:r>
              <a:rPr lang="ru-RU" sz="3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снижению негативных явлений </a:t>
            </a:r>
            <a:r>
              <a:rPr lang="ru-RU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подростково-молодежной </a:t>
            </a: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среде</a:t>
            </a:r>
            <a:r>
              <a:rPr lang="ru-RU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65D52-7FDC-40CE-8880-1D51D487DD1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3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1470"/>
            <a:ext cx="1688107" cy="9361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1560" y="1713002"/>
            <a:ext cx="7920880" cy="2400657"/>
          </a:xfrm>
          <a:prstGeom prst="rect">
            <a:avLst/>
          </a:prstGeom>
          <a:solidFill>
            <a:srgbClr val="EFF9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ru-RU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«Единая методика социально – психологического тестирования» (ЕМ СПТ) разработана в соответствии с поручением Государственного антинаркотического комитета. </a:t>
            </a:r>
            <a:endParaRPr lang="ru-RU" sz="30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0470" y="432092"/>
            <a:ext cx="6192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инициатор разработки 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единой методики? </a:t>
            </a:r>
            <a:endParaRPr lang="ru-RU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551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1470"/>
            <a:ext cx="1688107" cy="9361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51125" y="286034"/>
            <a:ext cx="58326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тестирования? 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526174"/>
            <a:ext cx="8640960" cy="3108543"/>
          </a:xfrm>
          <a:prstGeom prst="rect">
            <a:avLst/>
          </a:prstGeom>
          <a:solidFill>
            <a:srgbClr val="EFF9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социально-психологического тестирования разрабатывалась специалистами МГУ им. М.В. Ломоносова и ФГБНУ «Центр защиты прав и интересов детей». Апробировалась в течение 2018 – 2019 учебного года. В апробации участвовало более 300 тысяч обучающихся. Методика имеет положительные экспертные заключения. </a:t>
            </a:r>
            <a:endParaRPr lang="ru-RU" sz="2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185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1470"/>
            <a:ext cx="1688107" cy="93610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259632" y="195113"/>
            <a:ext cx="62646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направлена методика социально-психологического тестирования, в чем ее суть? 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3528" y="1775221"/>
            <a:ext cx="8496944" cy="2893100"/>
          </a:xfrm>
          <a:prstGeom prst="rect">
            <a:avLst/>
          </a:prstGeom>
          <a:solidFill>
            <a:srgbClr val="EFF9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5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оценивает детей! </a:t>
            </a:r>
            <a:r>
              <a:rPr lang="ru-RU" sz="25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работе с ней подростки, юноши и девушки сами оценивают социально-психологические условия, в которых находятся.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5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опрос, выявляющий мнения, </a:t>
            </a:r>
            <a:r>
              <a:rPr lang="ru-RU" sz="25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и позиции обучающихся относительно их самих и обстоятельств, в которых они находятся. </a:t>
            </a:r>
          </a:p>
        </p:txBody>
      </p:sp>
    </p:spTree>
    <p:extLst>
      <p:ext uri="{BB962C8B-B14F-4D97-AF65-F5344CB8AC3E}">
        <p14:creationId xmlns:p14="http://schemas.microsoft.com/office/powerpoint/2010/main" val="16079377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3272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1470"/>
            <a:ext cx="1688107" cy="9361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32404" y="339502"/>
            <a:ext cx="5832648" cy="115212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Выявляет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 методика СПТ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наркопотребление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наркозависимость? 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0276" y="1841910"/>
            <a:ext cx="8136904" cy="2677656"/>
          </a:xfrm>
          <a:prstGeom prst="rect">
            <a:avLst/>
          </a:prstGeom>
          <a:solidFill>
            <a:srgbClr val="EFF9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Методика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может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использована для формулировки заключения о наркотической или иной зависимости. </a:t>
            </a:r>
          </a:p>
          <a:p>
            <a:pPr algn="just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Она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выявляет факторы, наличие которых может увеличивать риск вовлечения ребенка в социально-негативное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поведение.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3518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65D52-7FDC-40CE-8880-1D51D487DD1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3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166" y="51470"/>
            <a:ext cx="1558253" cy="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5636" y="489982"/>
            <a:ext cx="6552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дать заключение о том, что Ваш ребенок употребляет наркотики? 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4380" y="1766848"/>
            <a:ext cx="8075239" cy="2677656"/>
          </a:xfrm>
          <a:prstGeom prst="rect">
            <a:avLst/>
          </a:prstGeom>
          <a:solidFill>
            <a:srgbClr val="EFF9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Такое заключение может дать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врач-нарколог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профилактического медицинского осмотра, включающего забор и анализ биологического материала (кровь, моча и т.д.) с использованием химико-токсикологического исследования. </a:t>
            </a:r>
            <a:endParaRPr lang="ru-RU" sz="2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65D52-7FDC-40CE-8880-1D51D487DD1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3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9699"/>
            <a:ext cx="1688107" cy="936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03737" y="374819"/>
            <a:ext cx="693652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</a:t>
            </a:r>
            <a:r>
              <a:rPr lang="ru-R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 сказать, что методика СПТ изучает «глубинные психические проблемы» обучающегося и «копается в его мозгах»? </a:t>
            </a:r>
            <a:endParaRPr lang="ru-RU" sz="2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3" y="1870270"/>
            <a:ext cx="8208911" cy="2416046"/>
          </a:xfrm>
          <a:prstGeom prst="rect">
            <a:avLst/>
          </a:prstGeom>
          <a:solidFill>
            <a:srgbClr val="EFF9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Нет. Методика не является ни клинической, ни психиатрической. Она </a:t>
            </a:r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направлена на изучение глубинных особенностей психики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Методика </a:t>
            </a:r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оценивает 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</a:t>
            </a:r>
            <a:r>
              <a:rPr lang="ru-RU" sz="25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неблагоприятности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условий, в которых находится ребенок, и </a:t>
            </a:r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провоцирование ребенка к пробе наркотика </a:t>
            </a:r>
            <a:r>
              <a:rPr lang="ru-RU" sz="25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этими условиями. </a:t>
            </a:r>
            <a:endParaRPr lang="ru-RU" sz="25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65D52-7FDC-40CE-8880-1D51D487DD1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3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9699"/>
            <a:ext cx="1688107" cy="9361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9592" y="277574"/>
            <a:ext cx="712879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заключается конфиденциальность проведения тестирования? </a:t>
            </a:r>
            <a:endParaRPr lang="ru-RU" sz="2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1540" y="1229757"/>
            <a:ext cx="8280920" cy="3477875"/>
          </a:xfrm>
          <a:prstGeom prst="rect">
            <a:avLst/>
          </a:prstGeom>
          <a:solidFill>
            <a:srgbClr val="EFF9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результаты тестирования строго конфиденциальны! 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организации должно быть положение о конфиденциальной информации.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обучающемуся присваивается индивидуальный код участника, который делает невозможным персонификацию данных.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индивидуальных кодов и соответствующих им фамилий хранится в образовательной организации в соответствии с Федеральным законом от 27 июля 2007 г. № 152-ФЗ «О персональных данных».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Персональные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могут быть доступны только трем лицам: родителю, ребенку и педагогу-психологу. </a:t>
            </a:r>
          </a:p>
        </p:txBody>
      </p:sp>
    </p:spTree>
    <p:extLst>
      <p:ext uri="{BB962C8B-B14F-4D97-AF65-F5344CB8AC3E}">
        <p14:creationId xmlns:p14="http://schemas.microsoft.com/office/powerpoint/2010/main" val="2185207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7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1470"/>
            <a:ext cx="1688107" cy="9361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51720" y="483518"/>
            <a:ext cx="4824536" cy="62753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основании чего делаются выводы в методике СПТ ? </a:t>
            </a:r>
            <a:endParaRPr lang="ru-RU" sz="2800" b="1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0375" y="1563638"/>
            <a:ext cx="8360097" cy="3046988"/>
          </a:xfrm>
          <a:prstGeom prst="rect">
            <a:avLst/>
          </a:prstGeom>
          <a:solidFill>
            <a:srgbClr val="EFF9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Методика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основана на представлении о непрерывности и единовременности совместного воздействия на ребенка «факторов риска» и «факторов защиты». 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Если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«факторы риска» начинают преобладать над «факторами защиты» – обучающемуся необходимо оказать психолого-педагогическую помощь и социальную поддержку и предотвратить таким образом вовлечение в негативные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проявления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8" name="AutoShape 2" descr="ÐÐ°ÑÑÐ¸Ð½ÐºÐ¸ Ð¿Ð¾ Ð·Ð°Ð¿ÑÐ¾ÑÑ Ð²Ð¾ÑÐºÐ»Ð¸ÑÐ°ÑÐµÐ»ÑÐ½ÑÐ¹ Ð·Ð½Ð°Ð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ÐÐ°ÑÑÐ¸Ð½ÐºÐ¸ Ð¿Ð¾ Ð·Ð°Ð¿ÑÐ¾ÑÑ Ð²Ð¾ÑÐºÐ»Ð¸ÑÐ°ÑÐµÐ»ÑÐ½ÑÐ¹ Ð·Ð½Ð°Ð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9873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021" y="51470"/>
            <a:ext cx="1428398" cy="7920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91348" y="422483"/>
            <a:ext cx="60486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«факторы риска»? </a:t>
            </a:r>
            <a:endParaRPr lang="ru-RU" sz="3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1266041"/>
            <a:ext cx="8352928" cy="3416320"/>
          </a:xfrm>
          <a:prstGeom prst="rect">
            <a:avLst/>
          </a:prstGeom>
          <a:solidFill>
            <a:srgbClr val="EFF9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«Факторы риска»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социально-психологические условия, повышающие угрозу вовлечения в социально-негативное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Подверженность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негативному влиянию группы;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Подверженность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влиянию асоциальных установок социума;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Склонность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рискованным поступкам;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Склонность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совершению необдуманных поступков;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Трудность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переживания жизненных неудач. </a:t>
            </a:r>
          </a:p>
        </p:txBody>
      </p:sp>
    </p:spTree>
    <p:extLst>
      <p:ext uri="{BB962C8B-B14F-4D97-AF65-F5344CB8AC3E}">
        <p14:creationId xmlns:p14="http://schemas.microsoft.com/office/powerpoint/2010/main" val="186182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65D52-7FDC-40CE-8880-1D51D487DD15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3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31744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7928"/>
            <a:ext cx="1688107" cy="9361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7870" y="411852"/>
            <a:ext cx="572214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«факторы защиты»? </a:t>
            </a:r>
            <a:endParaRPr lang="ru-RU" sz="3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127" y="1345958"/>
            <a:ext cx="8291263" cy="3170099"/>
          </a:xfrm>
          <a:prstGeom prst="rect">
            <a:avLst/>
          </a:prstGeom>
          <a:solidFill>
            <a:srgbClr val="EFF9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защиты» – обстоятельства, повышающие социально-психологическую устойчивость к воздействию «факторов риска».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Методика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оценивает такие параметры как: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взаимоотношений с социальным окружением.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жизненной позиции, социальная активность.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говорить НЕТ сомнительным предложениям.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Психологическую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устойчивость и уверенность в своих силах в трудных жизненных ситуациях. </a:t>
            </a:r>
          </a:p>
        </p:txBody>
      </p:sp>
    </p:spTree>
    <p:extLst>
      <p:ext uri="{BB962C8B-B14F-4D97-AF65-F5344CB8AC3E}">
        <p14:creationId xmlns:p14="http://schemas.microsoft.com/office/powerpoint/2010/main" val="3479886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195486"/>
            <a:ext cx="6552728" cy="129614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Какова периодичность </a:t>
            </a:r>
            <a:endParaRPr lang="ru-RU" sz="2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СПТ? 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021" y="51470"/>
            <a:ext cx="1428398" cy="7920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3568" y="1995686"/>
            <a:ext cx="7776864" cy="1077218"/>
          </a:xfrm>
          <a:prstGeom prst="rect">
            <a:avLst/>
          </a:prstGeom>
          <a:solidFill>
            <a:srgbClr val="EFF9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проводится на регулярной основе 1 раз в год начиная с 7 класса. 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9576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551" y="18678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1470"/>
            <a:ext cx="1688107" cy="936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47664" y="195486"/>
            <a:ext cx="56886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результаты тестирования станут известны в образовательной организации? 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985" y="1636678"/>
            <a:ext cx="8352928" cy="3016210"/>
          </a:xfrm>
          <a:prstGeom prst="rect">
            <a:avLst/>
          </a:prstGeom>
          <a:solidFill>
            <a:srgbClr val="EFF9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9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1.Так </a:t>
            </a:r>
            <a:r>
              <a:rPr lang="ru-RU" sz="19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все </a:t>
            </a: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19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деперсонифицированы</a:t>
            </a:r>
            <a:r>
              <a:rPr lang="ru-RU" sz="19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получить индивидуальные результаты обучающегося из работников и руководства образовательной организации никто не сможет без нарушения законодательства Российской Федерации. </a:t>
            </a:r>
          </a:p>
          <a:p>
            <a:r>
              <a:rPr lang="ru-RU" sz="19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2.С </a:t>
            </a:r>
            <a:r>
              <a:rPr lang="ru-RU" sz="19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конфиденциальной информацией о Вашем ребенке имеет право работать </a:t>
            </a: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педагог-психолог </a:t>
            </a:r>
            <a:r>
              <a:rPr lang="ru-RU" sz="19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организации, который имеет соответствующее образование. </a:t>
            </a:r>
          </a:p>
          <a:p>
            <a:r>
              <a:rPr lang="ru-RU" sz="19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3.Обнародоваться </a:t>
            </a:r>
            <a:r>
              <a:rPr lang="ru-RU" sz="19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обсуждаться будут только </a:t>
            </a: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усредненные (статистические) результаты </a:t>
            </a:r>
            <a:r>
              <a:rPr lang="ru-RU" sz="19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иметь вид статистического отчета по классу или школе в целом. </a:t>
            </a:r>
          </a:p>
        </p:txBody>
      </p:sp>
    </p:spTree>
    <p:extLst>
      <p:ext uri="{BB962C8B-B14F-4D97-AF65-F5344CB8AC3E}">
        <p14:creationId xmlns:p14="http://schemas.microsoft.com/office/powerpoint/2010/main" val="31282474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65D52-7FDC-40CE-8880-1D51D487DD1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3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272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1470"/>
            <a:ext cx="1688107" cy="9361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45528" y="252419"/>
            <a:ext cx="664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 ли результаты социально-психологического тестирования отрицательно повлиять на репутацию ребенка или осложнить его жизнь в дальнейшем? 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4" name="AutoShape 2" descr="ÐÐ°ÑÑÐ¸Ð½ÐºÐ¸ Ð¿Ð¾ Ð·Ð°Ð¿ÑÐ¾ÑÑ Ð½Ð°ÑÐ¸ ÐºÐ¾Ð½ÑÐ°ÐºÑÑ ÐºÐ°ÑÑÐ¸Ð½Ðº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ÐÐ°ÑÑÐ¸Ð½ÐºÐ¸ Ð¿Ð¾ Ð·Ð°Ð¿ÑÐ¾ÑÑ Ð½Ð°ÑÐ¸ ÐºÐ¾Ð½ÑÐ°ÐºÑÑ ÐºÐ°ÑÑÐ¸Ð½Ðº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ÐÐ°ÑÑÐ¸Ð½ÐºÐ¸ Ð¿Ð¾ Ð·Ð°Ð¿ÑÐ¾ÑÑ Ð½Ð°ÑÐ¸ ÐºÐ¾Ð½ÑÐ°ÐºÑÑ ÐºÐ°ÑÑÐ¸Ð½Ðº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60375" y="1923678"/>
            <a:ext cx="8226425" cy="1107996"/>
          </a:xfrm>
          <a:prstGeom prst="rect">
            <a:avLst/>
          </a:prstGeom>
          <a:solidFill>
            <a:srgbClr val="EFF9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является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опросом мнений и не оценивает самих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оцениваются не дети, а социально-психологические условия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которых они находятся. </a:t>
            </a:r>
            <a:endParaRPr lang="ru-RU" sz="2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0375" y="3176137"/>
            <a:ext cx="8226425" cy="1446550"/>
          </a:xfrm>
          <a:prstGeom prst="rect">
            <a:avLst/>
          </a:prstGeom>
          <a:solidFill>
            <a:srgbClr val="EFF9FF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результаты тестирования распространяется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конфиденциальности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Персональные результаты могут быть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 только трем лицам: родителю, ребенку и педагогу-психологу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46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44450"/>
            <a:ext cx="9175750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028786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СПАСИБО ЗА ВНИМАНИЕ!</a:t>
            </a:r>
            <a:endParaRPr kumimoji="0" lang="ru-RU" sz="48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9828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6421</TotalTime>
  <Words>495</Words>
  <Application>Microsoft Office PowerPoint</Application>
  <PresentationFormat>Экран (16:9)</PresentationFormat>
  <Paragraphs>74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Tahoma</vt:lpstr>
      <vt:lpstr>Times New Roman</vt:lpstr>
      <vt:lpstr>Wingdings</vt:lpstr>
      <vt:lpstr>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МОиН РТ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Римма Каримова</cp:lastModifiedBy>
  <cp:revision>522</cp:revision>
  <cp:lastPrinted>2014-10-20T10:00:46Z</cp:lastPrinted>
  <dcterms:created xsi:type="dcterms:W3CDTF">2009-12-08T06:57:32Z</dcterms:created>
  <dcterms:modified xsi:type="dcterms:W3CDTF">2019-09-19T19:40:51Z</dcterms:modified>
</cp:coreProperties>
</file>